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Ubuntu"/>
      <p:regular r:id="rId44"/>
      <p:bold r:id="rId45"/>
      <p:italic r:id="rId46"/>
      <p:boldItalic r:id="rId47"/>
    </p:embeddedFont>
    <p:embeddedFont>
      <p:font typeface="Quattrocento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Ubuntu-regular.fntdata"/><Relationship Id="rId43" Type="http://schemas.openxmlformats.org/officeDocument/2006/relationships/slide" Target="slides/slide39.xml"/><Relationship Id="rId46" Type="http://schemas.openxmlformats.org/officeDocument/2006/relationships/font" Target="fonts/Ubuntu-italic.fntdata"/><Relationship Id="rId45" Type="http://schemas.openxmlformats.org/officeDocument/2006/relationships/font" Target="fonts/Ubuntu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QuattrocentoSans-regular.fntdata"/><Relationship Id="rId47" Type="http://schemas.openxmlformats.org/officeDocument/2006/relationships/font" Target="fonts/Ubuntu-boldItalic.fntdata"/><Relationship Id="rId49" Type="http://schemas.openxmlformats.org/officeDocument/2006/relationships/font" Target="fonts/Quattrocento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QuattrocentoSans-boldItalic.fntdata"/><Relationship Id="rId50" Type="http://schemas.openxmlformats.org/officeDocument/2006/relationships/font" Target="fonts/Quattrocento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lideshare.net/ssuser416c44/faster-rcnn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hyperlink" Target="https://medium.com/diaryofawannapreneur/yolo-you-only-look-once-for-object-detection-explained-6f80ea7aaa1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ackoverflow.com/questions/35049197/how-does-the-unpooling-and-deconvolution-work-in-deconvnet" TargetMode="External"/><Relationship Id="rId3" Type="http://schemas.openxmlformats.org/officeDocument/2006/relationships/hyperlink" Target="https://www.quora.com/What-is-the-difference-between-Deconvolution-Upsampling-Unpooling-and-Convolutional-Sparse-Coding" TargetMode="External"/><Relationship Id="rId4" Type="http://schemas.openxmlformats.org/officeDocument/2006/relationships/hyperlink" Target="https://arxiv.org/pdf/1411.5928.pdf" TargetMode="External"/><Relationship Id="rId5" Type="http://schemas.openxmlformats.org/officeDocument/2006/relationships/hyperlink" Target="http://www.matthewzeiler.com/pubs/cvpr2010/cvpr2010.pdf" TargetMode="External"/><Relationship Id="rId6" Type="http://schemas.openxmlformats.org/officeDocument/2006/relationships/hyperlink" Target="https://www.quora.com/How-does-a-deconvolutional-neural-network-work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411.5928.pdf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411.5928.pdf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411.5928.pdf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411.5928.pdf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tensorflow/magenta/blob/master/magenta/reviews/styletransfer.md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bviewer.jupyter.org/github/BVLC/caffe/blob/master/examples/detection.ipynb" TargetMode="External"/><Relationship Id="rId3" Type="http://schemas.openxmlformats.org/officeDocument/2006/relationships/hyperlink" Target="https://github.com/rbgirshick/rcnn" TargetMode="External"/><Relationship Id="rId4" Type="http://schemas.openxmlformats.org/officeDocument/2006/relationships/hyperlink" Target="https://people.eecs.berkeley.edu/~rbg/papers/pami/rcnn_pami.pd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43430056/what-is-roi-layer-in-fast-rcn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32824da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32824da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251810de_0_3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c251810de_0_36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c243943c_0_3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u="sng">
                <a:solidFill>
                  <a:schemeClr val="accent5"/>
                </a:solidFill>
                <a:hlinkClick r:id="rId2"/>
              </a:rPr>
              <a:t>http://www.slideshare.net/ssuser416c44/faster-rcnn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0" name="Google Shape;140;g13c243943c_0_3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251810de_0_1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c251810de_0_17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251810de_0_3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c251810de_0_3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74cbfff8_0_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d74cbfff8_0_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251810de_0_4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https://towardsdatascience.com/yolo-you-only-look-once-real-time-object-detection-explained-492dc9230006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https://medium.com/diaryofawannapreneur/yolo-you-only-look-once-for-object-detection-explained-6f80ea7aaa1e</a:t>
            </a:r>
            <a:r>
              <a:rPr lang="en-GB"/>
              <a:t> </a:t>
            </a:r>
            <a:endParaRPr/>
          </a:p>
        </p:txBody>
      </p:sp>
      <p:sp>
        <p:nvSpPr>
          <p:cNvPr id="164" name="Google Shape;164;g2c251810de_0_4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251810de_0_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c251810de_0_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c243943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c243943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242c004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9242c004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c243943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c243943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c243943c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c243943c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22cfcb0e_0_104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922cfcb0e_0_104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c243943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c243943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242c004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242c004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http://stackoverflow.com/questions/35049197/how-does-the-unpooling-and-deconvolution-work-in-deconvnet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https://www.quora.com/What-is-the-difference-between-Deconvolution-Upsampling-Unpooling-and-Convolutional-Sparse-Coding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https://arxiv.org/pdf/1411.5928.pdf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http://www.matthewzeiler.com/pubs/cvpr2010/cvpr2010.pdf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https://www.quora.com/How-does-a-deconvolutional-neural-network-work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c243943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c243943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c243943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c243943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9242c004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9242c004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https://arxiv.org/pdf/1411.5928.pdf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c243943c_0_8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3c243943c_0_8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c243943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c243943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c243943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c243943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https://arxiv.org/pdf/1411.5928.pdf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c243943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c243943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https://arxiv.org/pdf/1411.5928.pdf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6337aa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96337aa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c243943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c243943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https://arxiv.org/pdf/1411.5928.pdf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b3bb13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b3bb13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b3bb132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b3bb13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fc52d9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9fc52d9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c243943c_0_12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3c243943c_0_127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c243943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c243943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242c004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242c004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242c004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9242c004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9242c004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9242c004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eac7fa72_0_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https://github.com/tensorflow/magenta/blob/master/magenta/reviews/styletransfer.md</a:t>
            </a:r>
            <a:r>
              <a:rPr lang="en-GB"/>
              <a:t> </a:t>
            </a:r>
            <a:endParaRPr/>
          </a:p>
        </p:txBody>
      </p:sp>
      <p:sp>
        <p:nvSpPr>
          <p:cNvPr id="323" name="Google Shape;323;g19eac7fa72_0_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cc7adf6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cc7adf6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cc7adf6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cc7adf6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c243943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c243943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22cfcb0e_0_9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http://nbviewer.jupyter.org/github/BVLC/caffe/blob/master/examples/detection.ipynb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https://github.com/rbgirshick/rcnn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https://people.eecs.berkeley.edu/~rbg/papers/pami/rcnn_pami.pdf</a:t>
            </a:r>
            <a:r>
              <a:rPr lang="en-GB"/>
              <a:t> </a:t>
            </a:r>
            <a:endParaRPr/>
          </a:p>
        </p:txBody>
      </p:sp>
      <p:sp>
        <p:nvSpPr>
          <p:cNvPr id="116" name="Google Shape;116;g1922cfcb0e_0_97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251810de_0_25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c251810de_0_25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c243943c_0_2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https://stackoverflow.com/questions/43430056/what-is-roi-layer-in-fast-rcnn</a:t>
            </a:r>
            <a:r>
              <a:rPr lang="en-GB"/>
              <a:t> </a:t>
            </a:r>
            <a:endParaRPr/>
          </a:p>
        </p:txBody>
      </p:sp>
      <p:sp>
        <p:nvSpPr>
          <p:cNvPr id="128" name="Google Shape;128;g13c243943c_0_2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22000" y="273844"/>
            <a:ext cx="79932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b="0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22000" y="108675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5E7974"/>
              </a:buClr>
              <a:buSzPts val="1100"/>
              <a:buFont typeface="Arial"/>
              <a:buNone/>
              <a:defRPr b="0" i="0" sz="3000" u="none" cap="none" strike="noStrike">
                <a:solidFill>
                  <a:srgbClr val="5E797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◦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>
  <p:cSld name="SECTION_HEADER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ShaoqingRen/faster_rcn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watch?v=VOC3huqHrss" TargetMode="External"/><Relationship Id="rId4" Type="http://schemas.openxmlformats.org/officeDocument/2006/relationships/hyperlink" Target="https://pjreddie.com/darknet/yolo/" TargetMode="External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owardsdatascience.com/deep-learning-for-object-detection-a-comprehensive-review-73930816d8d9" TargetMode="External"/><Relationship Id="rId4" Type="http://schemas.openxmlformats.org/officeDocument/2006/relationships/hyperlink" Target="https://blog.athelas.com/a-brief-history-of-cnns-in-image-segmentation-from-r-cnn-to-mask-r-cnn-34ea83205de4" TargetMode="External"/><Relationship Id="rId5" Type="http://schemas.openxmlformats.org/officeDocument/2006/relationships/hyperlink" Target="https://www.oreilly.com/ideas/object-detection-with-tensorflow" TargetMode="External"/><Relationship Id="rId6" Type="http://schemas.openxmlformats.org/officeDocument/2006/relationships/hyperlink" Target="https://github.com/tensorflow/models/tree/master/research/object_detection" TargetMode="External"/><Relationship Id="rId7" Type="http://schemas.openxmlformats.org/officeDocument/2006/relationships/hyperlink" Target="https://github.com/yhenon/keras-frcnn" TargetMode="External"/><Relationship Id="rId8" Type="http://schemas.openxmlformats.org/officeDocument/2006/relationships/hyperlink" Target="https://github.com/rykov8/ssd_kera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hyperlink" Target="https://arxiv.org/abs/1411.4038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blogs.nvidia.com/parallelforall/image-segmentation-using-digits-5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hyperlink" Target="https://arxiv.org/abs/1611.02344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abs/1606.04698" TargetMode="External"/><Relationship Id="rId4" Type="http://schemas.openxmlformats.org/officeDocument/2006/relationships/hyperlink" Target="http://www.microsoft.com/en-us/research/wp-content/uploads/2016/09/DeepST-SIGSPATIAL2016.pdf" TargetMode="External"/><Relationship Id="rId9" Type="http://schemas.openxmlformats.org/officeDocument/2006/relationships/hyperlink" Target="http://www.wildml.com/2015/11/understanding-convolutional-neural-networks-for-nlp/" TargetMode="External"/><Relationship Id="rId5" Type="http://schemas.openxmlformats.org/officeDocument/2006/relationships/hyperlink" Target="http://benanne.github.io/2014/08/05/spotify-cnns.html" TargetMode="External"/><Relationship Id="rId6" Type="http://schemas.openxmlformats.org/officeDocument/2006/relationships/hyperlink" Target="https://deepmind.com/blog/wavenet-generative-model-raw-audio/" TargetMode="External"/><Relationship Id="rId7" Type="http://schemas.openxmlformats.org/officeDocument/2006/relationships/hyperlink" Target="http://ronan.collobert.com/pub/matos/2015_cnnspeech_interspeech.pdf" TargetMode="External"/><Relationship Id="rId8" Type="http://schemas.openxmlformats.org/officeDocument/2006/relationships/hyperlink" Target="http://www.microsoft.com/en-us/research/publication/convolutional-neural-networks-for-speech-recognition-2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eople.eecs.berkeley.edu/~jonlong/long_shelhamer_fcn.pdf" TargetMode="External"/><Relationship Id="rId4" Type="http://schemas.openxmlformats.org/officeDocument/2006/relationships/hyperlink" Target="https://github.com/shelhamer/fcn.berkeleyvision.org" TargetMode="External"/><Relationship Id="rId5" Type="http://schemas.openxmlformats.org/officeDocument/2006/relationships/hyperlink" Target="https://github.com/developmentseed/caffe-fcn" TargetMode="External"/><Relationship Id="rId6" Type="http://schemas.openxmlformats.org/officeDocument/2006/relationships/hyperlink" Target="https://www.quora.com/How-is-Fully-Convolutional-Network-FCN-different-from-the-original-Convolutional-Neural-Network-CNN" TargetMode="External"/><Relationship Id="rId7" Type="http://schemas.openxmlformats.org/officeDocument/2006/relationships/hyperlink" Target="https://www.quora.com/What-are-the-advantages-of-Fully-Convolutional-Networks-over-CNNs" TargetMode="External"/><Relationship Id="rId8" Type="http://schemas.openxmlformats.org/officeDocument/2006/relationships/hyperlink" Target="https://www.quora.com/How-does-the-conversion-of-last-layers-of-CNN-from-fully-connected-to-fully-convolutional-allow-it-to-process-images-of-different-siz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cvlab.postech.ac.kr/research/deconvnet/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blogs.nvidia.com/parallelforall/image-segmentation-using-digits-5" TargetMode="External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1411.5928" TargetMode="External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evblogs.nvidia.com/parallelforall/image-segmentation-using-digits-5" TargetMode="External"/><Relationship Id="rId4" Type="http://schemas.openxmlformats.org/officeDocument/2006/relationships/hyperlink" Target="https://github.com/vdumoulin/conv_arithmetic" TargetMode="External"/><Relationship Id="rId5" Type="http://schemas.openxmlformats.org/officeDocument/2006/relationships/hyperlink" Target="https://github.com/BVLC/caffe/blob/master/include/caffe/layers/deconv_layer.hpp" TargetMode="External"/><Relationship Id="rId6" Type="http://schemas.openxmlformats.org/officeDocument/2006/relationships/hyperlink" Target="https://www.quora.com/How-does-a-deconvolutional-neural-network-work" TargetMode="External"/><Relationship Id="rId7" Type="http://schemas.openxmlformats.org/officeDocument/2006/relationships/hyperlink" Target="http://stackoverflow.com/questions/35049197/how-does-the-unpooling-and-deconvolution-work-in-deconvnet" TargetMode="External"/><Relationship Id="rId8" Type="http://schemas.openxmlformats.org/officeDocument/2006/relationships/hyperlink" Target="https://blog.insightdatascience.com/isee-removing-eyeglasses-from-faces-using-deep-learning-d4e7d935376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abs/1411.5928" TargetMode="External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1511.06434v2.pdf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invasivecode.com/weblog/convolutional-neural-networks-ios-10-macos-sierra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hyperlink" Target="https://arxiv.org/pdf/1511.06434v2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evolvingai.org/ppgn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abs/1612.03242" TargetMode="External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rxiv.org/abs/1710.10196" TargetMode="External"/><Relationship Id="rId4" Type="http://schemas.openxmlformats.org/officeDocument/2006/relationships/hyperlink" Target="https://www.youtube.com/watch?v=XOxxPcy5Gr4" TargetMode="External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openai.com/blog/generative-models/" TargetMode="External"/><Relationship Id="rId4" Type="http://schemas.openxmlformats.org/officeDocument/2006/relationships/hyperlink" Target="https://www.quora.com/What-are-Generative-Adversarial-Networks" TargetMode="External"/><Relationship Id="rId5" Type="http://schemas.openxmlformats.org/officeDocument/2006/relationships/hyperlink" Target="https://arxiv.org/abs/1511.06434" TargetMode="External"/><Relationship Id="rId6" Type="http://schemas.openxmlformats.org/officeDocument/2006/relationships/hyperlink" Target="http://blog.aylien.com/introduction-generative-adversarial-networks-code-tensorflow/" TargetMode="External"/><Relationship Id="rId7" Type="http://schemas.openxmlformats.org/officeDocument/2006/relationships/hyperlink" Target="http://www.evolvingai.org/ppgn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abs/1508.06576" TargetMode="External"/><Relationship Id="rId4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hyperlink" Target="https://arxiv.org/abs/1508.06576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rxiv.org/abs/1603.03417" TargetMode="External"/><Relationship Id="rId4" Type="http://schemas.openxmlformats.org/officeDocument/2006/relationships/hyperlink" Target="https://research.googleblog.com/2016/10/supercharging-style-transfer.html" TargetMode="External"/><Relationship Id="rId5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alexjc/neural-doodl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jcjohnson/neural-style" TargetMode="External"/><Relationship Id="rId4" Type="http://schemas.openxmlformats.org/officeDocument/2006/relationships/hyperlink" Target="https://github.com/fzliu/style-transfer" TargetMode="External"/><Relationship Id="rId9" Type="http://schemas.openxmlformats.org/officeDocument/2006/relationships/hyperlink" Target="https://github.com/DmitryUlyanov/texture_nets" TargetMode="External"/><Relationship Id="rId5" Type="http://schemas.openxmlformats.org/officeDocument/2006/relationships/hyperlink" Target="https://github.com/titu1994/Neural-Style-Transfer" TargetMode="External"/><Relationship Id="rId6" Type="http://schemas.openxmlformats.org/officeDocument/2006/relationships/hyperlink" Target="https://github.com/jcjohnson/fast-neural-style" TargetMode="External"/><Relationship Id="rId7" Type="http://schemas.openxmlformats.org/officeDocument/2006/relationships/hyperlink" Target="https://github.com/yusuketomoto/chainer-fast-neuralstyle" TargetMode="External"/><Relationship Id="rId8" Type="http://schemas.openxmlformats.org/officeDocument/2006/relationships/hyperlink" Target="https://github.com/lengstrom/fast-style-transf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tackoverflow.com/questions/42883547/what-do-you-mean-by-1d-2d-and-3d-convolutions-in-cnn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keras.io/layers/convolutional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nbviewer.jupyter.org/github/BVLC/caffe/blob/master/examples/detection.ipynb" TargetMode="External"/><Relationship Id="rId4" Type="http://schemas.openxmlformats.org/officeDocument/2006/relationships/hyperlink" Target="https://github.com/rbgirshick/rcnn" TargetMode="External"/><Relationship Id="rId5" Type="http://schemas.openxmlformats.org/officeDocument/2006/relationships/hyperlink" Target="https://people.eecs.berkeley.edu/~rbg/papers/pami/rcnn_pami.pdf" TargetMode="External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tutorial.caffe.berkeleyvision.org/caffe-cvpr15-detection.pdf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0" y="744575"/>
            <a:ext cx="8520600" cy="15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Advanced CNN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399000" y="2834125"/>
            <a:ext cx="358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Василий Сафронов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5938725" y="2841950"/>
            <a:ext cx="2119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 ФКН ВШЭ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-50" y="4207350"/>
            <a:ext cx="91440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Курс “Современный анализ данных”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1851825" y="3105963"/>
            <a:ext cx="414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Slides credit: </a:t>
            </a:r>
            <a:r>
              <a:rPr lang="en-GB"/>
              <a:t>Grigory Sapunov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75" y="0"/>
            <a:ext cx="80682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Faster R-CNN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548950"/>
            <a:ext cx="8520600" cy="4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Идея: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Отказаться от selective search вообще и заменить это на нейросеть region proposal network (RPN)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Работа RPN: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Скользящим окном обходим финальные feature maps свёрточной сети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В каждом окне предсказываем </a:t>
            </a:r>
            <a:r>
              <a:rPr i="1" lang="en-GB"/>
              <a:t>k</a:t>
            </a:r>
            <a:r>
              <a:rPr lang="en-GB"/>
              <a:t> стандартных bounding boxes (anchor boxes со своими соотношениями сторон) с центром в текущей позиции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Дополнительно к каждому предсказанию выдаём степень уверенности сети в том, что в этом окне есть объект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Далее отправляем результат RPN в другую сеть, которая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Уточняет границы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Делает классификацию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https://github.com/ShaoqingRen/faster_rcnn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Faster R-CNN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675" y="664800"/>
            <a:ext cx="6876650" cy="40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250" y="0"/>
            <a:ext cx="5733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YOLO: Real-Time Object Detection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4327075"/>
            <a:ext cx="85206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https://www.youtube.com/watch?v=VOC3huqHrss</a:t>
            </a:r>
            <a:r>
              <a:rPr lang="en-GB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https://pjreddie.com/darknet/yolo/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17200"/>
            <a:ext cx="8839200" cy="241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0"/>
            <a:ext cx="5714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Ресурсы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789400"/>
            <a:ext cx="85206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Deep Learning for Object Detection: A Comprehensive Review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https://towardsdatascience.com/deep-learning-for-object-detection-a-comprehensive-review-73930816d8d9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 Brief History of CNNs in Image Segmentation: From R-CNN to Mask R-CNN</a:t>
            </a:r>
            <a:br>
              <a:rPr lang="en-GB">
                <a:solidFill>
                  <a:schemeClr val="dk1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4"/>
              </a:rPr>
              <a:t>https://blog.athelas.com/a-brief-history-of-cnns-in-image-segmentation-from-r-cnn-to-mask-r-cnn-34ea83205de4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Object detection with TensorFlow</a:t>
            </a:r>
            <a:br>
              <a:rPr lang="en-GB">
                <a:solidFill>
                  <a:schemeClr val="dk1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5"/>
              </a:rPr>
              <a:t>https://www.oreilly.com/ideas/object-detection-with-tensorflow</a:t>
            </a:r>
            <a:r>
              <a:rPr lang="en-GB">
                <a:solidFill>
                  <a:schemeClr val="dk1"/>
                </a:solidFill>
              </a:rPr>
              <a:t> </a:t>
            </a:r>
            <a:br>
              <a:rPr lang="en-GB">
                <a:solidFill>
                  <a:schemeClr val="dk1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6"/>
              </a:rPr>
              <a:t>https://github.com/tensorflow/models/tree/master/research/object_detection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https://github.com/yhenon/keras-frcnn</a:t>
            </a:r>
            <a:r>
              <a:rPr lang="en-GB">
                <a:solidFill>
                  <a:schemeClr val="dk1"/>
                </a:solidFill>
              </a:rPr>
              <a:t> </a:t>
            </a:r>
            <a:br>
              <a:rPr lang="en-GB">
                <a:solidFill>
                  <a:schemeClr val="dk1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8"/>
              </a:rPr>
              <a:t>https://github.com/rykov8/ssd_keras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Fully-convolutional networks (FCN)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11700" y="719850"/>
            <a:ext cx="8520600" cy="3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8"/>
                </a:solidFill>
              </a:rPr>
              <a:t>Обычная свёрточная сеть, но без MLP сверху (нет полносвязных слоёв).</a:t>
            </a:r>
            <a:endParaRPr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464648"/>
                </a:solidFill>
              </a:rPr>
              <a:t>Позволяет </a:t>
            </a:r>
            <a:r>
              <a:rPr lang="en-GB">
                <a:solidFill>
                  <a:srgbClr val="FF0000"/>
                </a:solidFill>
              </a:rPr>
              <a:t>работать с изображениями произвольного размера</a:t>
            </a:r>
            <a:r>
              <a:rPr lang="en-GB">
                <a:solidFill>
                  <a:srgbClr val="464648"/>
                </a:solidFill>
              </a:rPr>
              <a:t> и выдавать на выходе тепловую карту классификации.</a:t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0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Fully-convolutional networks (FCN)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 b="26085" l="0" r="0" t="6597"/>
          <a:stretch/>
        </p:blipFill>
        <p:spPr>
          <a:xfrm>
            <a:off x="1924050" y="2098725"/>
            <a:ext cx="5295900" cy="26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10150" y="4709175"/>
            <a:ext cx="9144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https://arxiv.org/abs/1411.4038</a:t>
            </a:r>
            <a:r>
              <a:rPr lang="en-GB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719850"/>
            <a:ext cx="8520600" cy="3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464648"/>
                </a:solidFill>
              </a:rPr>
              <a:t>Можно преобразовать полносвязный слой на свёрточный</a:t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0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Fully-convolutional networks (FCN)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2" name="Google Shape;192;p34"/>
          <p:cNvSpPr txBox="1"/>
          <p:nvPr/>
        </p:nvSpPr>
        <p:spPr>
          <a:xfrm>
            <a:off x="10150" y="4709175"/>
            <a:ext cx="9144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https://devblogs.nvidia.com/parallelforall/image-segmentation-using-digits-5</a:t>
            </a:r>
            <a:r>
              <a:rPr lang="en-GB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775" y="1194438"/>
            <a:ext cx="73247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0"/>
            <a:ext cx="85206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Использование CNN для других задач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555050"/>
            <a:ext cx="85206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Трансформация изображений (перенос стиля, синтез изображений, …)</a:t>
            </a:r>
            <a:endParaRPr>
              <a:solidFill>
                <a:srgbClr val="434343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Обработка видео (spatio-temporal …)</a:t>
            </a:r>
            <a:br>
              <a:rPr lang="en-GB">
                <a:solidFill>
                  <a:srgbClr val="434343"/>
                </a:solidFill>
              </a:rPr>
            </a:br>
            <a:r>
              <a:rPr lang="en-GB" sz="1600" u="sng">
                <a:solidFill>
                  <a:schemeClr val="hlink"/>
                </a:solidFill>
                <a:hlinkClick r:id="rId3"/>
              </a:rPr>
              <a:t>https://arxiv.org/abs/1606.04698</a:t>
            </a:r>
            <a:r>
              <a:rPr lang="en-GB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Обработка пространственных данных</a:t>
            </a:r>
            <a:br>
              <a:rPr lang="en-GB">
                <a:solidFill>
                  <a:srgbClr val="434343"/>
                </a:solidFill>
              </a:rPr>
            </a:br>
            <a:r>
              <a:rPr lang="en-GB" sz="1600" u="sng">
                <a:solidFill>
                  <a:schemeClr val="hlink"/>
                </a:solidFill>
                <a:hlinkClick r:id="rId4"/>
              </a:rPr>
              <a:t>http://www.microsoft.com/en-us/research/wp-content/uploads/2016/09/DeepST-SIGSPATIAL2016.pdf</a:t>
            </a:r>
            <a:r>
              <a:rPr lang="en-GB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Обработка звука (ASR, WaveNet, …)</a:t>
            </a:r>
            <a:br>
              <a:rPr lang="en-GB">
                <a:solidFill>
                  <a:srgbClr val="434343"/>
                </a:solidFill>
              </a:rPr>
            </a:br>
            <a:r>
              <a:rPr lang="en-GB" sz="1600" u="sng">
                <a:solidFill>
                  <a:schemeClr val="hlink"/>
                </a:solidFill>
                <a:hlinkClick r:id="rId5"/>
              </a:rPr>
              <a:t>http://benanne.github.io/2014/08/05/spotify-cnns.html</a:t>
            </a:r>
            <a:r>
              <a:rPr lang="en-GB" sz="1600">
                <a:solidFill>
                  <a:srgbClr val="434343"/>
                </a:solidFill>
              </a:rPr>
              <a:t> </a:t>
            </a:r>
            <a:br>
              <a:rPr lang="en-GB" sz="1600">
                <a:solidFill>
                  <a:srgbClr val="434343"/>
                </a:solidFill>
              </a:rPr>
            </a:br>
            <a:r>
              <a:rPr lang="en-GB" sz="1600" u="sng">
                <a:solidFill>
                  <a:schemeClr val="hlink"/>
                </a:solidFill>
                <a:hlinkClick r:id="rId6"/>
              </a:rPr>
              <a:t>https://deepmind.com/blog/wavenet-generative-model-raw-audio/</a:t>
            </a:r>
            <a:r>
              <a:rPr lang="en-GB" sz="1600">
                <a:solidFill>
                  <a:srgbClr val="434343"/>
                </a:solidFill>
              </a:rPr>
              <a:t> </a:t>
            </a:r>
            <a:br>
              <a:rPr lang="en-GB" sz="1600">
                <a:solidFill>
                  <a:srgbClr val="434343"/>
                </a:solidFill>
              </a:rPr>
            </a:br>
            <a:r>
              <a:rPr lang="en-GB" sz="1600" u="sng">
                <a:solidFill>
                  <a:schemeClr val="hlink"/>
                </a:solidFill>
                <a:hlinkClick r:id="rId7"/>
              </a:rPr>
              <a:t>http://ronan.collobert.com/pub/matos/2015_cnnspeech_interspeech.pdf</a:t>
            </a:r>
            <a:r>
              <a:rPr lang="en-GB" sz="1600">
                <a:solidFill>
                  <a:srgbClr val="434343"/>
                </a:solidFill>
              </a:rPr>
              <a:t> </a:t>
            </a:r>
            <a:br>
              <a:rPr lang="en-GB" sz="1600">
                <a:solidFill>
                  <a:srgbClr val="434343"/>
                </a:solidFill>
              </a:rPr>
            </a:br>
            <a:r>
              <a:rPr lang="en-GB" sz="1600" u="sng">
                <a:solidFill>
                  <a:schemeClr val="hlink"/>
                </a:solidFill>
                <a:hlinkClick r:id="rId8"/>
              </a:rPr>
              <a:t>http://www.microsoft.com/en-us/research/publication/convolutional-neural-networks-for-speech-recognition-2/</a:t>
            </a:r>
            <a:r>
              <a:rPr lang="en-GB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Обработка текстов (классификация, перевод(!), …)</a:t>
            </a:r>
            <a:br>
              <a:rPr lang="en-GB">
                <a:solidFill>
                  <a:srgbClr val="434343"/>
                </a:solidFill>
              </a:rPr>
            </a:br>
            <a:r>
              <a:rPr lang="en-GB" sz="1600" u="sng">
                <a:solidFill>
                  <a:schemeClr val="hlink"/>
                </a:solidFill>
                <a:hlinkClick r:id="rId9"/>
              </a:rPr>
              <a:t>http://www.wildml.com/2015/11/understanding-convolutional-neural-networks-for-nlp/</a:t>
            </a:r>
            <a:r>
              <a:rPr lang="en-GB" sz="1600">
                <a:solidFill>
                  <a:srgbClr val="434343"/>
                </a:solidFill>
              </a:rPr>
              <a:t> </a:t>
            </a:r>
            <a:br>
              <a:rPr lang="en-GB" sz="1600">
                <a:solidFill>
                  <a:srgbClr val="434343"/>
                </a:solidFill>
              </a:rPr>
            </a:br>
            <a:r>
              <a:rPr lang="en-GB" sz="1600" u="sng">
                <a:solidFill>
                  <a:schemeClr val="hlink"/>
                </a:solidFill>
                <a:hlinkClick r:id="rId10"/>
              </a:rPr>
              <a:t>https://arxiv.org/abs/1611.02344</a:t>
            </a:r>
            <a:r>
              <a:rPr lang="en-GB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Ресурсы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311700" y="789400"/>
            <a:ext cx="85206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accent5"/>
                </a:solidFill>
                <a:hlinkClick r:id="rId3"/>
              </a:rPr>
              <a:t>https://people.eecs.berkeley.edu/~jonlong/long_shelhamer_fcn.pdf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https://github.com/shelhamer/fcn.berkeleyvision.org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https://github.com/developmentseed/caffe-fcn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accent5"/>
                </a:solidFill>
                <a:hlinkClick r:id="rId6"/>
              </a:rPr>
              <a:t>https://www.quora.com/How-is-Fully-Convolutional-Network-FCN-different-from-the-original-Convolutional-Neural-Network-CNN</a:t>
            </a:r>
            <a:r>
              <a:rPr lang="en-GB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7"/>
              </a:rPr>
              <a:t>https://www.quora.com/What-are-the-advantages-of-Fully-Convolutional-Networks-over-CNNs</a:t>
            </a:r>
            <a:r>
              <a:rPr lang="en-GB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8"/>
              </a:rPr>
              <a:t>https://www.quora.com/How-does-the-conversion-of-last-layers-of-CNN-from-fully-connected-to-fully-convolutional-allow-it-to-process-images-of-different-size</a:t>
            </a:r>
            <a:r>
              <a:rPr lang="en-GB" sz="1400"/>
              <a:t>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Deconvolution networks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11700" y="719850"/>
            <a:ext cx="8520600" cy="3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8"/>
                </a:solidFill>
              </a:rPr>
              <a:t>Правильнее называть это Transposed convolution, а не Deconvolution (это слово уже занято в цифровой обработке сигналов для обратной операции).</a:t>
            </a:r>
            <a:endParaRPr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464648"/>
                </a:solidFill>
              </a:rPr>
              <a:t>По сути, реализован обучаемый upsampling.</a:t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0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Deconvolution networks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10150" y="4709175"/>
            <a:ext cx="9144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http://cvlab.postech.ac.kr/research/deconvnet/</a:t>
            </a:r>
            <a:r>
              <a:rPr lang="en-GB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66294"/>
            <a:ext cx="9144000" cy="228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311700" y="719850"/>
            <a:ext cx="8520600" cy="3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464648"/>
                </a:solidFill>
              </a:rPr>
              <a:t>Специальный тип слоя: Deconvolution. </a:t>
            </a:r>
            <a:br>
              <a:rPr lang="en-GB">
                <a:solidFill>
                  <a:srgbClr val="464648"/>
                </a:solidFill>
              </a:rPr>
            </a:br>
            <a:r>
              <a:rPr lang="en-GB">
                <a:solidFill>
                  <a:srgbClr val="464648"/>
                </a:solidFill>
              </a:rPr>
              <a:t>Параметр stride задаёт степень увеличения.</a:t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0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Deconvolution networks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10150" y="4709175"/>
            <a:ext cx="9144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https://devblogs.nvidia.com/parallelforall/image-segmentation-using-digits-5</a:t>
            </a:r>
            <a:r>
              <a:rPr lang="en-GB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263" y="1614488"/>
            <a:ext cx="722947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719850"/>
            <a:ext cx="8520600" cy="3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464648"/>
              </a:buClr>
              <a:buSzPts val="1800"/>
              <a:buAutoNum type="arabicParenR"/>
            </a:pPr>
            <a:r>
              <a:rPr lang="en-GB">
                <a:solidFill>
                  <a:srgbClr val="464648"/>
                </a:solidFill>
              </a:rPr>
              <a:t>Делаем padding нулями (unpooling)</a:t>
            </a:r>
            <a:endParaRPr>
              <a:solidFill>
                <a:srgbClr val="464648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AutoNum type="arabicParenR"/>
            </a:pPr>
            <a:r>
              <a:rPr lang="en-GB">
                <a:solidFill>
                  <a:srgbClr val="464648"/>
                </a:solidFill>
              </a:rPr>
              <a:t>Применяем convolution</a:t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0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Как работает Transposed convolution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10150" y="4709175"/>
            <a:ext cx="9144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descr="f2RiP.gif"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013" y="585788"/>
            <a:ext cx="37623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0"/>
            <a:ext cx="85299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Генерация изображений</a:t>
            </a:r>
            <a:endParaRPr/>
          </a:p>
        </p:txBody>
      </p:sp>
      <p:sp>
        <p:nvSpPr>
          <p:cNvPr id="234" name="Google Shape;234;p40"/>
          <p:cNvSpPr txBox="1"/>
          <p:nvPr/>
        </p:nvSpPr>
        <p:spPr>
          <a:xfrm>
            <a:off x="0" y="4764875"/>
            <a:ext cx="9194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https://arxiv.org/abs/1411.5928</a:t>
            </a:r>
            <a:r>
              <a:rPr lang="en-GB"/>
              <a:t> </a:t>
            </a:r>
            <a:endParaRPr/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413" y="1009650"/>
            <a:ext cx="66579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Ресурсы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311700" y="789400"/>
            <a:ext cx="85206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https://devblogs.nvidia.com/parallelforall/image-segmentation-using-digits-5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https://github.com/vdumoulin/conv_arithmetic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https://github.com/BVLC/caffe/blob/master/include/caffe/layers/deconv_layer.hpp</a:t>
            </a:r>
            <a:r>
              <a:rPr lang="en-GB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https://www.quora.com/How-does-a-deconvolutional-neural-network-work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http://stackoverflow.com/questions/35049197/how-does-the-unpooling-and-deconvolution-work-in-deconvnet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Кейс с убиранием очков</a:t>
            </a:r>
            <a:br>
              <a:rPr lang="en-GB">
                <a:solidFill>
                  <a:schemeClr val="dk1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8"/>
              </a:rPr>
              <a:t>https://blog.insightdatascience.com/isee-removing-eyeglasses-from-faces-using-deep-learning-d4e7d935376f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Adversarial Networks (GANs)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0"/>
            <a:ext cx="85299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Adversarial Networks (GANs)</a:t>
            </a:r>
            <a:endParaRPr/>
          </a:p>
        </p:txBody>
      </p:sp>
      <p:sp>
        <p:nvSpPr>
          <p:cNvPr id="252" name="Google Shape;252;p43"/>
          <p:cNvSpPr txBox="1"/>
          <p:nvPr/>
        </p:nvSpPr>
        <p:spPr>
          <a:xfrm>
            <a:off x="0" y="4764875"/>
            <a:ext cx="9194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https://arxiv.org/abs/1411.5928</a:t>
            </a:r>
            <a:r>
              <a:rPr lang="en-GB"/>
              <a:t> </a:t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514350"/>
            <a:ext cx="7315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311700" y="0"/>
            <a:ext cx="85299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Adversarial Networks (GANs)</a:t>
            </a:r>
            <a:endParaRPr/>
          </a:p>
        </p:txBody>
      </p:sp>
      <p:sp>
        <p:nvSpPr>
          <p:cNvPr id="259" name="Google Shape;259;p44"/>
          <p:cNvSpPr txBox="1"/>
          <p:nvPr/>
        </p:nvSpPr>
        <p:spPr>
          <a:xfrm>
            <a:off x="0" y="4764875"/>
            <a:ext cx="9194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https://arxiv.org/pdf/1511.06434v2.pdf</a:t>
            </a:r>
            <a:r>
              <a:rPr lang="en-GB"/>
              <a:t> </a:t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8" y="519113"/>
            <a:ext cx="67913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0"/>
            <a:ext cx="85206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1D Convolution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4621125"/>
            <a:ext cx="8520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ctr">
              <a:spcBef>
                <a:spcPts val="280"/>
              </a:spcBef>
              <a:spcAft>
                <a:spcPts val="1600"/>
              </a:spcAft>
              <a:buNone/>
            </a:pPr>
            <a:r>
              <a:rPr lang="en-GB" sz="1400" u="sng">
                <a:solidFill>
                  <a:schemeClr val="hlink"/>
                </a:solidFill>
                <a:hlinkClick r:id="rId3"/>
              </a:rPr>
              <a:t>https://www.invasivecode.com/weblog/convolutional-neural-networks-ios-10-macos-sierra/</a:t>
            </a:r>
            <a:r>
              <a:rPr lang="en-GB" sz="1400">
                <a:solidFill>
                  <a:srgbClr val="434343"/>
                </a:solidFill>
              </a:rPr>
              <a:t> 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312913"/>
            <a:ext cx="450532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663" y="1257300"/>
            <a:ext cx="450532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2102925" y="937625"/>
            <a:ext cx="576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1D</a:t>
            </a:r>
            <a:endParaRPr sz="2400"/>
          </a:p>
        </p:txBody>
      </p:sp>
      <p:sp>
        <p:nvSpPr>
          <p:cNvPr id="92" name="Google Shape;92;p18"/>
          <p:cNvSpPr txBox="1"/>
          <p:nvPr/>
        </p:nvSpPr>
        <p:spPr>
          <a:xfrm>
            <a:off x="6822850" y="937625"/>
            <a:ext cx="576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2D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38" y="500063"/>
            <a:ext cx="6638925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0"/>
            <a:ext cx="85299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Adversarial Networks (GANs)</a:t>
            </a:r>
            <a:endParaRPr/>
          </a:p>
        </p:txBody>
      </p:sp>
      <p:sp>
        <p:nvSpPr>
          <p:cNvPr id="267" name="Google Shape;267;p45"/>
          <p:cNvSpPr txBox="1"/>
          <p:nvPr/>
        </p:nvSpPr>
        <p:spPr>
          <a:xfrm>
            <a:off x="0" y="4764875"/>
            <a:ext cx="9194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https://arxiv.org/pdf/1511.06434v2.pdf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311700" y="0"/>
            <a:ext cx="8529900" cy="569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Adversarial Networks (GANs)</a:t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0" y="4764875"/>
            <a:ext cx="9194100" cy="378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http://www.evolvingai.org/ppgn</a:t>
            </a:r>
            <a:r>
              <a:rPr lang="en-GB" sz="1800"/>
              <a:t> </a:t>
            </a:r>
            <a:endParaRPr sz="1800"/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4">
            <a:alphaModFix/>
          </a:blip>
          <a:srcRect b="0" l="0" r="0" t="49295"/>
          <a:stretch/>
        </p:blipFill>
        <p:spPr>
          <a:xfrm>
            <a:off x="852411" y="605256"/>
            <a:ext cx="7489276" cy="412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311700" y="0"/>
            <a:ext cx="85206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</a:t>
            </a:r>
            <a:r>
              <a:rPr lang="en-GB"/>
              <a:t>StackGAN</a:t>
            </a:r>
            <a:endParaRPr/>
          </a:p>
        </p:txBody>
      </p:sp>
      <p:sp>
        <p:nvSpPr>
          <p:cNvPr id="280" name="Google Shape;280;p47"/>
          <p:cNvSpPr txBox="1"/>
          <p:nvPr/>
        </p:nvSpPr>
        <p:spPr>
          <a:xfrm>
            <a:off x="0" y="4596584"/>
            <a:ext cx="9194100" cy="546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StackGAN: Text to Photo-realistic Image Synthesis with </a:t>
            </a:r>
            <a:br>
              <a:rPr lang="en-GB"/>
            </a:br>
            <a:r>
              <a:rPr lang="en-GB"/>
              <a:t>Stacked Generative Adversarial Networks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https://arxiv.org/abs/1612.03242</a:t>
            </a:r>
            <a:r>
              <a:rPr lang="en-GB"/>
              <a:t> </a:t>
            </a:r>
            <a:endParaRPr/>
          </a:p>
        </p:txBody>
      </p:sp>
      <p:pic>
        <p:nvPicPr>
          <p:cNvPr id="281" name="Google Shape;2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553" y="491363"/>
            <a:ext cx="6312900" cy="41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0"/>
            <a:ext cx="85206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</a:t>
            </a:r>
            <a:r>
              <a:rPr lang="en-GB"/>
              <a:t>Progressive Growing of GANs</a:t>
            </a:r>
            <a:endParaRPr/>
          </a:p>
        </p:txBody>
      </p:sp>
      <p:sp>
        <p:nvSpPr>
          <p:cNvPr id="287" name="Google Shape;287;p48"/>
          <p:cNvSpPr txBox="1"/>
          <p:nvPr/>
        </p:nvSpPr>
        <p:spPr>
          <a:xfrm>
            <a:off x="0" y="4420372"/>
            <a:ext cx="91941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Progressive Growing of GANs for Improved Quality, Stability, and Variation</a:t>
            </a:r>
            <a:r>
              <a:rPr lang="en-GB"/>
              <a:t>,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https://arxiv.org/abs/1710.10196</a:t>
            </a:r>
            <a:r>
              <a:rPr lang="en-GB"/>
              <a:t> 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https://www.youtube.com/watch?v=XOxxPcy5Gr4</a:t>
            </a:r>
            <a:r>
              <a:rPr lang="en-GB"/>
              <a:t> </a:t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863" y="498588"/>
            <a:ext cx="6332376" cy="3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Ресурсы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311700" y="789400"/>
            <a:ext cx="85206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https://openai.com/blog/generative-models/</a:t>
            </a:r>
            <a:r>
              <a:rPr lang="en-GB"/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https://www.quora.com/What-are-Generative-Adversarial-Networks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Unsupervised Representation Learning with Deep Convolutional Generative Adversarial Networks</a:t>
            </a:r>
            <a:br>
              <a:rPr lang="en-GB">
                <a:solidFill>
                  <a:schemeClr val="dk1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5"/>
              </a:rPr>
              <a:t>https://arxiv.org/abs/1511.06434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accent5"/>
                </a:solidFill>
                <a:hlinkClick r:id="rId6"/>
              </a:rPr>
              <a:t>http://blog.aylien.com/introduction-generative-adversarial-networks-code-tensorflow/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Plug &amp; Play Generative Networks</a:t>
            </a:r>
            <a:br>
              <a:rPr lang="en-GB">
                <a:solidFill>
                  <a:schemeClr val="dk1"/>
                </a:solidFill>
              </a:rPr>
            </a:br>
            <a:r>
              <a:rPr lang="en-GB" u="sng">
                <a:solidFill>
                  <a:schemeClr val="hlink"/>
                </a:solidFill>
                <a:hlinkClick r:id="rId7"/>
              </a:rPr>
              <a:t>http://www.evolvingai.org/ppgn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Кейс: Перенос стиля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311700" y="0"/>
            <a:ext cx="85206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Неклассические задачи: перенос стиля</a:t>
            </a:r>
            <a:endParaRPr/>
          </a:p>
        </p:txBody>
      </p:sp>
      <p:sp>
        <p:nvSpPr>
          <p:cNvPr id="305" name="Google Shape;305;p51"/>
          <p:cNvSpPr txBox="1"/>
          <p:nvPr/>
        </p:nvSpPr>
        <p:spPr>
          <a:xfrm>
            <a:off x="0" y="4764875"/>
            <a:ext cx="9194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https://arxiv.org/abs/1508.06576</a:t>
            </a:r>
            <a:r>
              <a:rPr lang="en-GB"/>
              <a:t> </a:t>
            </a:r>
            <a:endParaRPr/>
          </a:p>
        </p:txBody>
      </p:sp>
      <p:pic>
        <p:nvPicPr>
          <p:cNvPr descr="neuralstyle.jpg" id="306" name="Google Shape;306;p51"/>
          <p:cNvPicPr preferRelativeResize="0"/>
          <p:nvPr/>
        </p:nvPicPr>
        <p:blipFill rotWithShape="1">
          <a:blip r:embed="rId4">
            <a:alphaModFix/>
          </a:blip>
          <a:srcRect b="6741" l="0" r="0" t="6498"/>
          <a:stretch/>
        </p:blipFill>
        <p:spPr>
          <a:xfrm>
            <a:off x="570100" y="739475"/>
            <a:ext cx="7964299" cy="3854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2"/>
          <p:cNvPicPr preferRelativeResize="0"/>
          <p:nvPr/>
        </p:nvPicPr>
        <p:blipFill rotWithShape="1">
          <a:blip r:embed="rId3">
            <a:alphaModFix/>
          </a:blip>
          <a:srcRect b="9002" l="16736" r="20837" t="26833"/>
          <a:stretch/>
        </p:blipFill>
        <p:spPr>
          <a:xfrm>
            <a:off x="919788" y="535113"/>
            <a:ext cx="7354524" cy="40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2"/>
          <p:cNvSpPr txBox="1"/>
          <p:nvPr>
            <p:ph type="title"/>
          </p:nvPr>
        </p:nvSpPr>
        <p:spPr>
          <a:xfrm>
            <a:off x="311700" y="0"/>
            <a:ext cx="85206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Перенос стиля: оригинальный алгоритм</a:t>
            </a:r>
            <a:endParaRPr/>
          </a:p>
        </p:txBody>
      </p:sp>
      <p:sp>
        <p:nvSpPr>
          <p:cNvPr id="313" name="Google Shape;313;p52"/>
          <p:cNvSpPr txBox="1"/>
          <p:nvPr/>
        </p:nvSpPr>
        <p:spPr>
          <a:xfrm>
            <a:off x="0" y="4764875"/>
            <a:ext cx="9194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https://arxiv.org/abs/1508.06576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311700" y="0"/>
            <a:ext cx="85206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Перенос стиля: быстрый алгоритм</a:t>
            </a:r>
            <a:endParaRPr/>
          </a:p>
        </p:txBody>
      </p:sp>
      <p:sp>
        <p:nvSpPr>
          <p:cNvPr id="319" name="Google Shape;319;p53"/>
          <p:cNvSpPr txBox="1"/>
          <p:nvPr/>
        </p:nvSpPr>
        <p:spPr>
          <a:xfrm>
            <a:off x="0" y="4612475"/>
            <a:ext cx="8405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https://arxiv.org/abs/1603.03417</a:t>
            </a:r>
            <a:r>
              <a:rPr lang="en-GB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https://research.googleblog.com/2016/10/supercharging-style-transfer.html</a:t>
            </a:r>
            <a:r>
              <a:rPr lang="en-GB"/>
              <a:t> 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 rotWithShape="1">
          <a:blip r:embed="rId5">
            <a:alphaModFix/>
          </a:blip>
          <a:srcRect b="31158" l="11932" r="15488" t="27335"/>
          <a:stretch/>
        </p:blipFill>
        <p:spPr>
          <a:xfrm>
            <a:off x="83100" y="891625"/>
            <a:ext cx="8832300" cy="2721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Реализации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6" name="Google Shape;326;p54"/>
          <p:cNvSpPr txBox="1"/>
          <p:nvPr>
            <p:ph idx="1" type="body"/>
          </p:nvPr>
        </p:nvSpPr>
        <p:spPr>
          <a:xfrm>
            <a:off x="311700" y="789400"/>
            <a:ext cx="85206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Классический алгоритм: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https://github.com/jcjohnson/neural-style</a:t>
            </a:r>
            <a:r>
              <a:rPr lang="en-GB">
                <a:solidFill>
                  <a:schemeClr val="dk1"/>
                </a:solidFill>
              </a:rPr>
              <a:t> (Torch)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https://github.com/fzliu/style-transfer</a:t>
            </a:r>
            <a:r>
              <a:rPr lang="en-GB">
                <a:solidFill>
                  <a:schemeClr val="dk1"/>
                </a:solidFill>
              </a:rPr>
              <a:t> (Caffe)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https://github.com/titu1994/Neural-Style-Transfer</a:t>
            </a:r>
            <a:r>
              <a:rPr lang="en-GB">
                <a:solidFill>
                  <a:schemeClr val="dk1"/>
                </a:solidFill>
              </a:rPr>
              <a:t> (Keras)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Быстрые алгоритмы: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https://github.com/jcjohnson/fast-neural-style</a:t>
            </a:r>
            <a:r>
              <a:rPr lang="en-GB">
                <a:solidFill>
                  <a:schemeClr val="dk1"/>
                </a:solidFill>
              </a:rPr>
              <a:t> (Torch)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https://github.com/yusuketomoto/chainer-fast-neuralstyle</a:t>
            </a:r>
            <a:r>
              <a:rPr lang="en-GB">
                <a:solidFill>
                  <a:schemeClr val="dk1"/>
                </a:solidFill>
              </a:rPr>
              <a:t> (Python/Chainer)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8"/>
              </a:rPr>
              <a:t>https://github.com/lengstrom/fast-style-transfer</a:t>
            </a:r>
            <a:r>
              <a:rPr lang="en-GB">
                <a:solidFill>
                  <a:schemeClr val="dk1"/>
                </a:solidFill>
              </a:rPr>
              <a:t> (Python/TF)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9"/>
              </a:rPr>
              <a:t>https://github.com/DmitryUlyanov/texture_nets</a:t>
            </a:r>
            <a:r>
              <a:rPr lang="en-GB">
                <a:solidFill>
                  <a:schemeClr val="dk1"/>
                </a:solidFill>
              </a:rPr>
              <a:t> (Torch)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Doodle: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10"/>
              </a:rPr>
              <a:t>https://github.com/alexjc/neural-doodle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0"/>
            <a:ext cx="85206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D Convolution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4621125"/>
            <a:ext cx="8520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ctr">
              <a:spcBef>
                <a:spcPts val="280"/>
              </a:spcBef>
              <a:spcAft>
                <a:spcPts val="1600"/>
              </a:spcAft>
              <a:buNone/>
            </a:pPr>
            <a:r>
              <a:rPr lang="en-GB" sz="1400" u="sng">
                <a:solidFill>
                  <a:schemeClr val="hlink"/>
                </a:solidFill>
                <a:hlinkClick r:id="rId3"/>
              </a:rPr>
              <a:t>https://stackoverflow.com/questions/42883547/what-do-you-mean-by-1d-2d-and-3d-convolutions-in-cnn</a:t>
            </a:r>
            <a:r>
              <a:rPr lang="en-GB" sz="1400">
                <a:solidFill>
                  <a:srgbClr val="434343"/>
                </a:solidFill>
              </a:rPr>
              <a:t> 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0300" y="481200"/>
            <a:ext cx="61245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500" y="2487050"/>
            <a:ext cx="64008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341550" y="1352850"/>
            <a:ext cx="15672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3</a:t>
            </a:r>
            <a:r>
              <a:rPr lang="en-GB" sz="1800"/>
              <a:t>D conv.</a:t>
            </a:r>
            <a:endParaRPr sz="1800"/>
          </a:p>
        </p:txBody>
      </p:sp>
      <p:sp>
        <p:nvSpPr>
          <p:cNvPr id="102" name="Google Shape;102;p19"/>
          <p:cNvSpPr txBox="1"/>
          <p:nvPr/>
        </p:nvSpPr>
        <p:spPr>
          <a:xfrm>
            <a:off x="341550" y="3345413"/>
            <a:ext cx="15672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2</a:t>
            </a:r>
            <a:r>
              <a:rPr lang="en-GB" sz="1800"/>
              <a:t>D conv. with channels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0"/>
            <a:ext cx="85206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Convolutions in Keras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555050"/>
            <a:ext cx="85206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keras.layers.</a:t>
            </a:r>
            <a:r>
              <a:rPr b="1" lang="en-GB">
                <a:solidFill>
                  <a:srgbClr val="434343"/>
                </a:solidFill>
              </a:rPr>
              <a:t>Conv1D</a:t>
            </a:r>
            <a:br>
              <a:rPr lang="en-GB">
                <a:solidFill>
                  <a:srgbClr val="434343"/>
                </a:solidFill>
              </a:rPr>
            </a:br>
            <a:r>
              <a:rPr lang="en-GB">
                <a:solidFill>
                  <a:srgbClr val="434343"/>
                </a:solidFill>
              </a:rPr>
              <a:t>Input: 3D tensor with shape: (batch_size, steps, input_dim)</a:t>
            </a:r>
            <a:br>
              <a:rPr lang="en-GB">
                <a:solidFill>
                  <a:srgbClr val="434343"/>
                </a:solidFill>
              </a:rPr>
            </a:br>
            <a:r>
              <a:rPr lang="en-GB">
                <a:solidFill>
                  <a:srgbClr val="434343"/>
                </a:solidFill>
              </a:rPr>
              <a:t>Output: 3D tensor with shape: (batch_size, new_steps, filters)</a:t>
            </a:r>
            <a:endParaRPr>
              <a:solidFill>
                <a:srgbClr val="434343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keras.layers.</a:t>
            </a:r>
            <a:r>
              <a:rPr b="1" lang="en-GB">
                <a:solidFill>
                  <a:srgbClr val="434343"/>
                </a:solidFill>
              </a:rPr>
              <a:t>Conv2D</a:t>
            </a:r>
            <a:br>
              <a:rPr lang="en-GB">
                <a:solidFill>
                  <a:srgbClr val="434343"/>
                </a:solidFill>
              </a:rPr>
            </a:br>
            <a:r>
              <a:rPr lang="en-GB">
                <a:solidFill>
                  <a:srgbClr val="434343"/>
                </a:solidFill>
              </a:rPr>
              <a:t>2D convolution layer (e.g. spatial convolution over images).</a:t>
            </a:r>
            <a:br>
              <a:rPr lang="en-GB">
                <a:solidFill>
                  <a:srgbClr val="434343"/>
                </a:solidFill>
              </a:rPr>
            </a:br>
            <a:r>
              <a:rPr lang="en-GB">
                <a:solidFill>
                  <a:srgbClr val="434343"/>
                </a:solidFill>
              </a:rPr>
              <a:t>Input: 4D tensor with shape: (samples, channels, rows, cols)</a:t>
            </a:r>
            <a:br>
              <a:rPr lang="en-GB">
                <a:solidFill>
                  <a:srgbClr val="434343"/>
                </a:solidFill>
              </a:rPr>
            </a:br>
            <a:r>
              <a:rPr lang="en-GB">
                <a:solidFill>
                  <a:srgbClr val="434343"/>
                </a:solidFill>
              </a:rPr>
              <a:t>Output: 4D tensor with shape: (samples, filters, new_rows, new_cols)</a:t>
            </a:r>
            <a:endParaRPr>
              <a:solidFill>
                <a:srgbClr val="434343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>
                <a:solidFill>
                  <a:srgbClr val="434343"/>
                </a:solidFill>
              </a:rPr>
              <a:t>keras.layers.</a:t>
            </a:r>
            <a:r>
              <a:rPr b="1" lang="en-GB">
                <a:solidFill>
                  <a:srgbClr val="434343"/>
                </a:solidFill>
              </a:rPr>
              <a:t>Conv3D</a:t>
            </a:r>
            <a:br>
              <a:rPr lang="en-GB">
                <a:solidFill>
                  <a:srgbClr val="434343"/>
                </a:solidFill>
              </a:rPr>
            </a:br>
            <a:r>
              <a:rPr lang="en-GB">
                <a:solidFill>
                  <a:srgbClr val="434343"/>
                </a:solidFill>
              </a:rPr>
              <a:t>Input: 5D tensor with shape: (samples, channels, conv_dim1, conv_dim2, conv_dim3)</a:t>
            </a:r>
            <a:br>
              <a:rPr lang="en-GB">
                <a:solidFill>
                  <a:srgbClr val="434343"/>
                </a:solidFill>
              </a:rPr>
            </a:br>
            <a:r>
              <a:rPr lang="en-GB">
                <a:solidFill>
                  <a:srgbClr val="434343"/>
                </a:solidFill>
              </a:rPr>
              <a:t>Output: 5D tensor with shape: (samples, filters, new_conv_dim1, new_conv_dim2, new_conv_dim3)</a:t>
            </a:r>
            <a:endParaRPr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https://keras.io/layers/convolutional/</a:t>
            </a:r>
            <a:r>
              <a:rPr lang="en-GB">
                <a:solidFill>
                  <a:srgbClr val="434343"/>
                </a:solidFill>
              </a:rPr>
              <a:t> 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Детекция: </a:t>
            </a:r>
            <a:br>
              <a:rPr lang="en-GB"/>
            </a:br>
            <a:r>
              <a:rPr lang="en-GB"/>
              <a:t>R-CNN, Fast R-CNN, Faster R-CNN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R-CNN: Region-based Convolutional Network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3959375"/>
            <a:ext cx="85206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u="sng">
                <a:solidFill>
                  <a:schemeClr val="accent5"/>
                </a:solidFill>
                <a:hlinkClick r:id="rId3"/>
              </a:rPr>
              <a:t>http://nbviewer.jupyter.org/github/BVLC/caffe/blob/master/examples/detection.ipynb</a:t>
            </a:r>
            <a:r>
              <a:rPr lang="en-GB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u="sng">
                <a:solidFill>
                  <a:schemeClr val="accent5"/>
                </a:solidFill>
                <a:hlinkClick r:id="rId4"/>
              </a:rPr>
              <a:t>https://github.com/rbgirshick/rcnn</a:t>
            </a:r>
            <a:r>
              <a:rPr lang="en-GB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u="sng">
                <a:solidFill>
                  <a:schemeClr val="accent5"/>
                </a:solidFill>
                <a:hlinkClick r:id="rId5"/>
              </a:rPr>
              <a:t>https://people.eecs.berkeley.edu/~rbg/papers/pami/rcnn_pami.pdf</a:t>
            </a:r>
            <a:r>
              <a:rPr lang="en-GB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013" y="1314450"/>
            <a:ext cx="818197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00" y="0"/>
            <a:ext cx="8100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Fast R-CNN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3327300"/>
            <a:ext cx="8520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Идея: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Перенести selective search на feature maps свёрточных слоёв (экономим на вычислениях)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Заменить SVM на Softmax</a:t>
            </a:r>
            <a:br>
              <a:rPr lang="en-GB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http://tutorial.caffe.berkeleyvision.org/caffe-cvpr15-detection.pdf</a:t>
            </a: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575" y="664800"/>
            <a:ext cx="6730825" cy="26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